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72" r:id="rId5"/>
    <p:sldId id="271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2" r:id="rId15"/>
    <p:sldId id="283" r:id="rId16"/>
    <p:sldId id="268" r:id="rId17"/>
    <p:sldId id="269" r:id="rId18"/>
    <p:sldId id="270" r:id="rId19"/>
    <p:sldId id="264" r:id="rId20"/>
    <p:sldId id="281" r:id="rId21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61" autoAdjust="0"/>
    <p:restoredTop sz="94660"/>
  </p:normalViewPr>
  <p:slideViewPr>
    <p:cSldViewPr snapToGrid="0">
      <p:cViewPr varScale="1">
        <p:scale>
          <a:sx n="73" d="100"/>
          <a:sy n="73" d="100"/>
        </p:scale>
        <p:origin x="4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9B456-9B01-458E-BA37-4D6F6C111895}" type="datetimeFigureOut">
              <a:rPr lang="ru-RU"/>
              <a:pPr>
                <a:defRPr/>
              </a:pPr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BE1E0-73FE-4F1A-9BD3-48B50B7419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9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B8F7C-1936-4FA7-B1F2-2F29DCAD7036}" type="datetimeFigureOut">
              <a:rPr lang="ru-RU"/>
              <a:pPr>
                <a:defRPr/>
              </a:pPr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4A1FE-A92A-48DC-985D-1688518FD5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586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E6FEF-63C8-4953-B2CC-99924EF1E14F}" type="datetimeFigureOut">
              <a:rPr lang="ru-RU"/>
              <a:pPr>
                <a:defRPr/>
              </a:pPr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9B51C-C569-4D72-98A5-205FB35FD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715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2CC26-21D0-410D-AD28-A1D6C3C7DB33}" type="datetimeFigureOut">
              <a:rPr lang="ru-RU"/>
              <a:pPr>
                <a:defRPr/>
              </a:pPr>
              <a:t>19.02.2021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25DF7-A3A0-41C1-805A-61F8FD1C6D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496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33BC1-DCF5-4B16-9CB7-1FD5FC5CA8FA}" type="datetimeFigureOut">
              <a:rPr lang="ru-RU"/>
              <a:pPr>
                <a:defRPr/>
              </a:pPr>
              <a:t>19.02.2021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1EAD1-B48E-4ED2-97B7-E281716C17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113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D8A7D-2C0D-48E0-8F24-1F6D0C512DA9}" type="datetimeFigureOut">
              <a:rPr lang="ru-RU"/>
              <a:pPr>
                <a:defRPr/>
              </a:pPr>
              <a:t>19.02.2021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03D01-94B1-42E5-B826-CEA32AED26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347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59705-56B2-412B-88BA-9A4297205B0D}" type="datetimeFigureOut">
              <a:rPr lang="ru-RU"/>
              <a:pPr>
                <a:defRPr/>
              </a:pPr>
              <a:t>19.02.2021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57039-9196-4857-9C26-E96DF2C8BF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780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2317B-4D6A-4E86-BC99-B2FB32A2FD93}" type="datetimeFigureOut">
              <a:rPr lang="ru-RU"/>
              <a:pPr>
                <a:defRPr/>
              </a:pPr>
              <a:t>19.02.2021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8E432-D08A-44A7-BB12-7FA6755865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096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23DC8-6559-4B07-A803-70B2470B21F4}" type="datetimeFigureOut">
              <a:rPr lang="ru-RU"/>
              <a:pPr>
                <a:defRPr/>
              </a:pPr>
              <a:t>19.02.2021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13F12-275F-4A71-B5FE-4B935F7FA0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911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4ED47-9AE5-424C-8C54-8307314714A0}" type="datetimeFigureOut">
              <a:rPr lang="ru-RU"/>
              <a:pPr>
                <a:defRPr/>
              </a:pPr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2E62B-8C86-47E3-B69C-AEEC3857CF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671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B14B6-F89A-4864-BE0C-D5819D002AE6}" type="datetimeFigureOut">
              <a:rPr lang="ru-RU"/>
              <a:pPr>
                <a:defRPr/>
              </a:pPr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DEAC5-E963-4F3B-AF43-50F059C958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941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988EEBC-1D51-4D59-A541-951278CFBBC2}" type="datetimeFigureOut">
              <a:rPr lang="ru-RU"/>
              <a:pPr>
                <a:defRPr/>
              </a:pPr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BDE84E-A5A8-4D2C-858E-776535C512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slovari.gramota.ru/" TargetMode="External"/><Relationship Id="rId3" Type="http://schemas.openxmlformats.org/officeDocument/2006/relationships/hyperlink" Target="http://online.multilex.ru/" TargetMode="External"/><Relationship Id="rId7" Type="http://schemas.openxmlformats.org/officeDocument/2006/relationships/hyperlink" Target="http://dic.academic.ru/" TargetMode="External"/><Relationship Id="rId12" Type="http://schemas.openxmlformats.org/officeDocument/2006/relationships/hyperlink" Target="http://www.sokr.ru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ambler.ru/dict/" TargetMode="External"/><Relationship Id="rId11" Type="http://schemas.openxmlformats.org/officeDocument/2006/relationships/hyperlink" Target="http://slovari.yandex.ru/" TargetMode="External"/><Relationship Id="rId5" Type="http://schemas.openxmlformats.org/officeDocument/2006/relationships/hyperlink" Target="http://www.slovari.ru/" TargetMode="External"/><Relationship Id="rId10" Type="http://schemas.openxmlformats.org/officeDocument/2006/relationships/hyperlink" Target="http://vidahl.agava.ru/" TargetMode="External"/><Relationship Id="rId4" Type="http://schemas.openxmlformats.org/officeDocument/2006/relationships/hyperlink" Target="http://www.rubricon.com/" TargetMode="External"/><Relationship Id="rId9" Type="http://schemas.openxmlformats.org/officeDocument/2006/relationships/hyperlink" Target="http://www.glossary.ru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uzzlecup.com/crossword-r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lay.google.com/store/apps/details?id=ru.ally" TargetMode="External"/><Relationship Id="rId5" Type="http://schemas.openxmlformats.org/officeDocument/2006/relationships/hyperlink" Target="http://otlichnyk.ru/" TargetMode="Externa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>
          <a:xfrm>
            <a:off x="1650124" y="914399"/>
            <a:ext cx="8739352" cy="3942146"/>
          </a:xfrm>
        </p:spPr>
        <p:txBody>
          <a:bodyPr/>
          <a:lstStyle/>
          <a:p>
            <a:r>
              <a:rPr lang="ru-RU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Словарная работа на уроках русского языка с применением сетевых инструментов и ресурсов</a:t>
            </a:r>
          </a:p>
        </p:txBody>
      </p:sp>
      <p:sp>
        <p:nvSpPr>
          <p:cNvPr id="2052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ru-RU" smtClean="0"/>
          </a:p>
          <a:p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07B3E6D-7A63-4109-9C10-24D8847192A6}" type="datetime1">
              <a:rPr lang="ru-RU"/>
              <a:pPr>
                <a:defRPr/>
              </a:pPr>
              <a:t>19.02.2021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6F6221-2B06-43EC-8888-9417A8DD92FD}" type="slidenum">
              <a:rPr lang="ru-RU"/>
              <a:pPr>
                <a:defRPr/>
              </a:pPr>
              <a:t>2</a:t>
            </a:fld>
            <a:endParaRPr lang="ru-RU"/>
          </a:p>
        </p:txBody>
      </p:sp>
      <p:pic>
        <p:nvPicPr>
          <p:cNvPr id="3076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56290" y="394138"/>
            <a:ext cx="99165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С</a:t>
            </a:r>
            <a:r>
              <a:rPr lang="ru-RU" b="1" u="sng" dirty="0" smtClean="0"/>
              <a:t>ловари</a:t>
            </a:r>
            <a:r>
              <a:rPr lang="ru-RU" b="1" u="sng" dirty="0"/>
              <a:t>, </a:t>
            </a:r>
            <a:r>
              <a:rPr lang="ru-RU" b="1" u="sng" dirty="0" smtClean="0"/>
              <a:t>справочники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hlinkClick r:id="rId3"/>
              </a:rPr>
              <a:t>http://online.multilex.ru</a:t>
            </a:r>
            <a:r>
              <a:rPr lang="ru-RU" dirty="0"/>
              <a:t> - </a:t>
            </a:r>
            <a:r>
              <a:rPr lang="ru-RU" dirty="0" err="1"/>
              <a:t>МультиЛекс</a:t>
            </a:r>
            <a:r>
              <a:rPr lang="ru-RU" dirty="0"/>
              <a:t> </a:t>
            </a:r>
            <a:r>
              <a:rPr lang="ru-RU" dirty="0" err="1"/>
              <a:t>Online</a:t>
            </a:r>
            <a:r>
              <a:rPr lang="ru-RU" dirty="0"/>
              <a:t>: электронные словари онлайн</a:t>
            </a:r>
            <a:br>
              <a:rPr lang="ru-RU" dirty="0"/>
            </a:br>
            <a:r>
              <a:rPr lang="ru-RU" b="1" dirty="0">
                <a:hlinkClick r:id="rId4"/>
              </a:rPr>
              <a:t>http://www.rubricon.com</a:t>
            </a:r>
            <a:r>
              <a:rPr lang="ru-RU" dirty="0"/>
              <a:t> - </a:t>
            </a:r>
            <a:r>
              <a:rPr lang="ru-RU" dirty="0" err="1"/>
              <a:t>Рубрикон</a:t>
            </a:r>
            <a:r>
              <a:rPr lang="ru-RU" dirty="0"/>
              <a:t>: энциклопедии, словари, справочники</a:t>
            </a:r>
            <a:br>
              <a:rPr lang="ru-RU" dirty="0"/>
            </a:br>
            <a:r>
              <a:rPr lang="ru-RU" b="1" dirty="0">
                <a:hlinkClick r:id="rId5"/>
              </a:rPr>
              <a:t>http://www.slovari.ru</a:t>
            </a:r>
            <a:r>
              <a:rPr lang="ru-RU" b="1" dirty="0"/>
              <a:t> </a:t>
            </a:r>
            <a:r>
              <a:rPr lang="ru-RU" dirty="0"/>
              <a:t>- Русские словари. Служба русского языка</a:t>
            </a:r>
            <a:br>
              <a:rPr lang="ru-RU" dirty="0"/>
            </a:br>
            <a:r>
              <a:rPr lang="ru-RU" b="1" dirty="0">
                <a:hlinkClick r:id="rId6"/>
              </a:rPr>
              <a:t>http://www.rambler.ru/dict/</a:t>
            </a:r>
            <a:r>
              <a:rPr lang="ru-RU" b="1" dirty="0"/>
              <a:t> </a:t>
            </a:r>
            <a:r>
              <a:rPr lang="ru-RU" dirty="0"/>
              <a:t>- Словари издательства "Русский язык": </a:t>
            </a:r>
            <a:r>
              <a:rPr lang="ru-RU" dirty="0" err="1"/>
              <a:t>англо</a:t>
            </a:r>
            <a:r>
              <a:rPr lang="ru-RU" dirty="0"/>
              <a:t> русский, </a:t>
            </a:r>
            <a:r>
              <a:rPr lang="ru-RU" dirty="0" err="1"/>
              <a:t>русско</a:t>
            </a:r>
            <a:r>
              <a:rPr lang="ru-RU" dirty="0"/>
              <a:t> английский, немецко- русский и русско- немецкий</a:t>
            </a:r>
          </a:p>
          <a:p>
            <a:r>
              <a:rPr lang="ru-RU" b="1" dirty="0">
                <a:hlinkClick r:id="rId7"/>
              </a:rPr>
              <a:t>http://dic.academic.ru</a:t>
            </a:r>
            <a:r>
              <a:rPr lang="ru-RU" dirty="0"/>
              <a:t> - Словари и энциклопедии </a:t>
            </a:r>
            <a:r>
              <a:rPr lang="ru-RU" dirty="0" err="1"/>
              <a:t>on</a:t>
            </a:r>
            <a:r>
              <a:rPr lang="ru-RU" dirty="0"/>
              <a:t> </a:t>
            </a:r>
            <a:r>
              <a:rPr lang="ru-RU" dirty="0" err="1"/>
              <a:t>line</a:t>
            </a:r>
            <a:r>
              <a:rPr lang="ru-RU" dirty="0"/>
              <a:t> на </a:t>
            </a:r>
            <a:r>
              <a:rPr lang="ru-RU" dirty="0" err="1"/>
              <a:t>Академик.ру</a:t>
            </a:r>
            <a:endParaRPr lang="ru-RU" dirty="0"/>
          </a:p>
          <a:p>
            <a:r>
              <a:rPr lang="ru-RU" b="1" dirty="0">
                <a:hlinkClick r:id="rId8"/>
              </a:rPr>
              <a:t>http://slovari.gramota.ru</a:t>
            </a:r>
            <a:r>
              <a:rPr lang="ru-RU" dirty="0"/>
              <a:t> - Словари русского языка на портале "</a:t>
            </a:r>
            <a:r>
              <a:rPr lang="ru-RU" dirty="0" err="1"/>
              <a:t>Грамота.ру</a:t>
            </a:r>
            <a:r>
              <a:rPr lang="ru-RU" dirty="0"/>
              <a:t>"</a:t>
            </a:r>
          </a:p>
          <a:p>
            <a:r>
              <a:rPr lang="ru-RU" b="1" dirty="0">
                <a:hlinkClick r:id="rId9"/>
              </a:rPr>
              <a:t>http://www.glossary.ru</a:t>
            </a:r>
            <a:r>
              <a:rPr lang="ru-RU" dirty="0"/>
              <a:t> - Служба тематических толковых словарей "</a:t>
            </a:r>
            <a:r>
              <a:rPr lang="ru-RU" dirty="0" err="1"/>
              <a:t>Глоссарий.ру</a:t>
            </a:r>
            <a:r>
              <a:rPr lang="ru-RU" dirty="0"/>
              <a:t>"</a:t>
            </a:r>
            <a:br>
              <a:rPr lang="ru-RU" dirty="0"/>
            </a:br>
            <a:r>
              <a:rPr lang="ru-RU" b="1" dirty="0">
                <a:hlinkClick r:id="rId10"/>
              </a:rPr>
              <a:t>http://vidahl.agava.ru</a:t>
            </a:r>
            <a:r>
              <a:rPr lang="ru-RU" dirty="0"/>
              <a:t> - Толковый словарь живого великорусского языка В.И</a:t>
            </a:r>
            <a:r>
              <a:rPr lang="ru-RU" dirty="0" smtClean="0"/>
              <a:t>. Даля</a:t>
            </a:r>
            <a:endParaRPr lang="ru-RU" dirty="0"/>
          </a:p>
          <a:p>
            <a:r>
              <a:rPr lang="ru-RU" b="1" dirty="0" smtClean="0">
                <a:hlinkClick r:id="rId11"/>
              </a:rPr>
              <a:t>http</a:t>
            </a:r>
            <a:r>
              <a:rPr lang="ru-RU" b="1" dirty="0">
                <a:hlinkClick r:id="rId11"/>
              </a:rPr>
              <a:t>://slovari.yandex.ru</a:t>
            </a:r>
            <a:r>
              <a:rPr lang="ru-RU" dirty="0"/>
              <a:t> - </a:t>
            </a:r>
            <a:r>
              <a:rPr lang="ru-RU" dirty="0" err="1"/>
              <a:t>Яндекс.Словари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hlinkClick r:id="rId12"/>
              </a:rPr>
              <a:t>http://www.sokr.ru</a:t>
            </a:r>
            <a:r>
              <a:rPr lang="ru-RU" dirty="0"/>
              <a:t> - </a:t>
            </a:r>
            <a:r>
              <a:rPr lang="ru-RU" dirty="0" err="1"/>
              <a:t>Sokr.Ru</a:t>
            </a:r>
            <a:r>
              <a:rPr lang="ru-RU" dirty="0"/>
              <a:t>: словарь сокращений русского языка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166" y="409902"/>
            <a:ext cx="8261131" cy="619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182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53" y="453019"/>
            <a:ext cx="5675586" cy="51437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539" y="1442785"/>
            <a:ext cx="5186854" cy="389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54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91" y="547612"/>
            <a:ext cx="4572638" cy="34294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925" y="3310758"/>
            <a:ext cx="4572638" cy="342947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786" y="214446"/>
            <a:ext cx="4572638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930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483" y="748862"/>
            <a:ext cx="7283668" cy="546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88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86" y="370490"/>
            <a:ext cx="8313682" cy="623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64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952" y="725213"/>
            <a:ext cx="7252136" cy="543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05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6358" y="654268"/>
            <a:ext cx="7283669" cy="546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045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924" y="323192"/>
            <a:ext cx="6427395" cy="482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238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870" y="662152"/>
            <a:ext cx="7399281" cy="554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46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3" y="1525883"/>
            <a:ext cx="10223937" cy="4512311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38503" y="200320"/>
            <a:ext cx="10515600" cy="1325563"/>
          </a:xfrm>
        </p:spPr>
        <p:txBody>
          <a:bodyPr/>
          <a:lstStyle/>
          <a:p>
            <a:pPr algn="ctr"/>
            <a:r>
              <a:rPr lang="ru-RU" sz="28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Отгадайте ребус:</a:t>
            </a:r>
            <a:endParaRPr lang="ru-RU" sz="28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541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4975" y="1154995"/>
            <a:ext cx="5182049" cy="454801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9634"/>
          </a:xfrm>
        </p:spPr>
        <p:txBody>
          <a:bodyPr/>
          <a:lstStyle/>
          <a:p>
            <a:pPr algn="ctr"/>
            <a:r>
              <a:rPr lang="ru-RU" sz="2800" b="1" i="1" u="sng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Кроссворд синонимов</a:t>
            </a:r>
            <a:endParaRPr lang="ru-RU" sz="2800" b="1" i="1" u="sng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174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822236">
            <a:off x="920644" y="721857"/>
            <a:ext cx="3924563" cy="54749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793523">
            <a:off x="6856603" y="529129"/>
            <a:ext cx="4009865" cy="586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15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6424" t="8996" r="9639" b="19275"/>
          <a:stretch/>
        </p:blipFill>
        <p:spPr>
          <a:xfrm>
            <a:off x="1308538" y="0"/>
            <a:ext cx="7551684" cy="484001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11473" cy="37521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467" y="2711064"/>
            <a:ext cx="6791533" cy="42736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9507" y="3888490"/>
            <a:ext cx="1938696" cy="4999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5925" y="2217245"/>
            <a:ext cx="4072481" cy="49381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4849" b="14547"/>
          <a:stretch/>
        </p:blipFill>
        <p:spPr>
          <a:xfrm>
            <a:off x="371959" y="0"/>
            <a:ext cx="11174277" cy="520743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13457" y="4311380"/>
            <a:ext cx="3589444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</a:t>
            </a:r>
            <a:r>
              <a:rPr lang="en-US" u="sng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puzzlecup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.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com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crossword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-</a:t>
            </a:r>
            <a:r>
              <a:rPr lang="en-US" u="sng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ru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4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2" t="8855" r="5820" b="18956"/>
          <a:stretch>
            <a:fillRect/>
          </a:stretch>
        </p:blipFill>
        <p:spPr bwMode="auto">
          <a:xfrm>
            <a:off x="189186" y="614581"/>
            <a:ext cx="6132513" cy="438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187" y="614581"/>
            <a:ext cx="4383087" cy="438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08770" y="122625"/>
            <a:ext cx="1922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5"/>
              </a:rPr>
              <a:t>http://otlichnyk.ru/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07670" y="122625"/>
            <a:ext cx="5082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6"/>
              </a:rPr>
              <a:t>https://play.google.com/store/apps/details?id=ru.ally</a:t>
            </a:r>
            <a:r>
              <a:rPr lang="ru-RU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24759" y="725215"/>
            <a:ext cx="811924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Тревожить душу каждого ребенка, учить его думать, размышлять, красиво и свободно выражать свои мысли.</a:t>
            </a:r>
            <a:endParaRPr lang="ru-RU" sz="5400" b="1" i="1" dirty="0"/>
          </a:p>
        </p:txBody>
      </p:sp>
    </p:spTree>
    <p:extLst>
      <p:ext uri="{BB962C8B-B14F-4D97-AF65-F5344CB8AC3E}">
        <p14:creationId xmlns:p14="http://schemas.microsoft.com/office/powerpoint/2010/main" val="17124485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Использование сетевых инструментов и ресурсов в обучении" id="{F911A174-986D-4AC7-90E3-C3B7B292DAA1}" vid="{E354D798-4174-42F9-BFF0-49DE4D08868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Использование сетевых инструментов и ресурсов в обучении</Template>
  <TotalTime>80</TotalTime>
  <Words>58</Words>
  <Application>Microsoft Office PowerPoint</Application>
  <PresentationFormat>Широкоэкранный</PresentationFormat>
  <Paragraphs>14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Times New Roman</vt:lpstr>
      <vt:lpstr>Тема Office</vt:lpstr>
      <vt:lpstr>Словарная работа на уроках русского языка с применением сетевых инструментов и ресурсов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Отгадайте ребус:</vt:lpstr>
      <vt:lpstr>Кроссворд синонимов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сетевых инструментов и ресурсов в обучении.  Развитие письменной и устной речи учащихся.</dc:title>
  <dc:creator>User</dc:creator>
  <cp:lastModifiedBy>Ученик1</cp:lastModifiedBy>
  <cp:revision>8</cp:revision>
  <dcterms:created xsi:type="dcterms:W3CDTF">2021-02-17T17:22:22Z</dcterms:created>
  <dcterms:modified xsi:type="dcterms:W3CDTF">2021-02-19T08:21:15Z</dcterms:modified>
</cp:coreProperties>
</file>